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F6F"/>
    <a:srgbClr val="F6E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7"/>
  </p:normalViewPr>
  <p:slideViewPr>
    <p:cSldViewPr snapToGrid="0" snapToObjects="1">
      <p:cViewPr>
        <p:scale>
          <a:sx n="84" d="100"/>
          <a:sy n="84" d="100"/>
        </p:scale>
        <p:origin x="38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2FDD7-8CE9-4E48-862B-05C3DB8E83D1}" type="datetimeFigureOut">
              <a:rPr lang="en-US" smtClean="0"/>
              <a:t>5/11/19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8FBD5-7B7E-354A-8877-B7968315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20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AF5C-868D-3E4C-AE91-00F2282E3911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8149A-15C1-D74C-A2AF-15B1D0F7B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90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AF5C-868D-3E4C-AE91-00F2282E3911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8149A-15C1-D74C-A2AF-15B1D0F7B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91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AF5C-868D-3E4C-AE91-00F2282E3911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8149A-15C1-D74C-A2AF-15B1D0F7B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48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AF5C-868D-3E4C-AE91-00F2282E3911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8149A-15C1-D74C-A2AF-15B1D0F7B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6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AF5C-868D-3E4C-AE91-00F2282E3911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8149A-15C1-D74C-A2AF-15B1D0F7B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88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AF5C-868D-3E4C-AE91-00F2282E3911}" type="datetimeFigureOut">
              <a:rPr lang="en-US" smtClean="0"/>
              <a:t>5/11/19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8149A-15C1-D74C-A2AF-15B1D0F7B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AF5C-868D-3E4C-AE91-00F2282E3911}" type="datetimeFigureOut">
              <a:rPr lang="en-US" smtClean="0"/>
              <a:t>5/11/19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8149A-15C1-D74C-A2AF-15B1D0F7B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AF5C-868D-3E4C-AE91-00F2282E3911}" type="datetimeFigureOut">
              <a:rPr lang="en-US" smtClean="0"/>
              <a:t>5/11/19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8149A-15C1-D74C-A2AF-15B1D0F7B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6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AF5C-868D-3E4C-AE91-00F2282E3911}" type="datetimeFigureOut">
              <a:rPr lang="en-US" smtClean="0"/>
              <a:t>5/11/19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8149A-15C1-D74C-A2AF-15B1D0F7B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5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AF5C-868D-3E4C-AE91-00F2282E3911}" type="datetimeFigureOut">
              <a:rPr lang="en-US" smtClean="0"/>
              <a:t>5/11/19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8149A-15C1-D74C-A2AF-15B1D0F7B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01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AF5C-868D-3E4C-AE91-00F2282E3911}" type="datetimeFigureOut">
              <a:rPr lang="en-US" smtClean="0"/>
              <a:t>5/11/19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8149A-15C1-D74C-A2AF-15B1D0F7B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13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6AF5C-868D-3E4C-AE91-00F2282E3911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8149A-15C1-D74C-A2AF-15B1D0F7B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6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910488" y="3017012"/>
            <a:ext cx="4013200" cy="2019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89" y="1826844"/>
            <a:ext cx="4013200" cy="2019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4833" y="2324862"/>
            <a:ext cx="9144000" cy="2387600"/>
          </a:xfrm>
        </p:spPr>
        <p:txBody>
          <a:bodyPr/>
          <a:lstStyle/>
          <a:p>
            <a:r>
              <a:rPr lang="ar-SA" sz="6600" b="1" dirty="0">
                <a:latin typeface="Farah" charset="-78"/>
                <a:ea typeface="Farah" charset="-78"/>
                <a:cs typeface="Farah" charset="-78"/>
              </a:rPr>
              <a:t>نبذة عن لغة بايثون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10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8514" y="150313"/>
            <a:ext cx="9693158" cy="1052186"/>
          </a:xfrm>
        </p:spPr>
        <p:txBody>
          <a:bodyPr/>
          <a:lstStyle/>
          <a:p>
            <a:r>
              <a:rPr lang="ar-SA" sz="6600" dirty="0" smtClean="0">
                <a:latin typeface="Farah" charset="-78"/>
                <a:ea typeface="Farah" charset="-78"/>
                <a:cs typeface="Farah" charset="-78"/>
              </a:rPr>
              <a:t>نشأة لغة بايثون</a:t>
            </a:r>
            <a:endParaRPr lang="en-US" dirty="0">
              <a:latin typeface="Farah" charset="-78"/>
              <a:ea typeface="Farah" charset="-78"/>
              <a:cs typeface="Farah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23314" y="1518083"/>
            <a:ext cx="4450318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في هولندا في نهاية الثمانيات الميلادية</a:t>
            </a: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solidFill>
                  <a:schemeClr val="accent1"/>
                </a:solidFill>
                <a:effectLst/>
                <a:latin typeface="Dubai" charset="0"/>
                <a:ea typeface="Calibri" charset="0"/>
                <a:cs typeface="جيزة" charset="-78"/>
              </a:rPr>
              <a:t>ع</a:t>
            </a:r>
            <a:r>
              <a:rPr lang="ar-SA" dirty="0" smtClean="0">
                <a:effectLst/>
                <a:latin typeface="Dubai" charset="0"/>
                <a:ea typeface="Calibri" charset="0"/>
                <a:cs typeface="جيزة" charset="-78"/>
              </a:rPr>
              <a:t>لى يد جيدو فان روزم </a:t>
            </a:r>
            <a:r>
              <a:rPr lang="en-US" dirty="0" smtClean="0">
                <a:solidFill>
                  <a:schemeClr val="accent1"/>
                </a:solidFill>
                <a:effectLst/>
                <a:latin typeface="Dubai" charset="0"/>
                <a:ea typeface="Calibri" charset="0"/>
                <a:cs typeface="جيزة" charset="-78"/>
              </a:rPr>
              <a:t>(Guido Van Rossum)</a:t>
            </a:r>
            <a:r>
              <a:rPr lang="ar-SA" dirty="0" smtClean="0"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جيزة" charset="-78"/>
                <a:ea typeface="Calibri" charset="0"/>
                <a:cs typeface="جيزة" charset="-78"/>
              </a:rPr>
              <a:t>اتي اسم بايثون من اسم مسرحية بريطانية هزلية شهيرة تمسى منتي بايثون</a:t>
            </a:r>
            <a:endParaRPr lang="en-US" dirty="0" smtClean="0">
              <a:effectLst/>
              <a:latin typeface="جيزة" charset="-78"/>
              <a:ea typeface="Calibri" charset="0"/>
              <a:cs typeface="جيزة" charset="-78"/>
            </a:endParaRP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تم الإعلان عنها في عام ١٩٩١</a:t>
            </a:r>
            <a:r>
              <a:rPr lang="en-US" dirty="0" smtClean="0">
                <a:latin typeface="Dubai" charset="0"/>
                <a:ea typeface="Calibri" charset="0"/>
                <a:cs typeface="جيزة" charset="-78"/>
              </a:rPr>
              <a:t> </a:t>
            </a:r>
            <a:r>
              <a:rPr lang="ar-SA" dirty="0" err="1" smtClean="0">
                <a:latin typeface="Dubai" charset="0"/>
                <a:ea typeface="Calibri" charset="0"/>
                <a:cs typeface="جيزة" charset="-78"/>
              </a:rPr>
              <a:t>م</a:t>
            </a:r>
            <a:endParaRPr lang="ar-SA" dirty="0" smtClean="0">
              <a:latin typeface="Dubai" charset="0"/>
              <a:ea typeface="Calibri" charset="0"/>
              <a:cs typeface="جيزة" charset="-7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72501" y="2527535"/>
            <a:ext cx="6604000" cy="3111500"/>
            <a:chOff x="202006" y="2472809"/>
            <a:chExt cx="6604000" cy="31115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006" y="2472809"/>
              <a:ext cx="6604000" cy="31115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161681" y="4728901"/>
              <a:ext cx="12362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solidFill>
                    <a:srgbClr val="F6E141"/>
                  </a:solidFill>
                </a:rPr>
                <a:t>0.9.0</a:t>
              </a:r>
              <a:endParaRPr lang="en-US" sz="4000" b="1" dirty="0">
                <a:solidFill>
                  <a:srgbClr val="F6E14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085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8514" y="150313"/>
            <a:ext cx="9693158" cy="1052186"/>
          </a:xfrm>
        </p:spPr>
        <p:txBody>
          <a:bodyPr/>
          <a:lstStyle/>
          <a:p>
            <a:r>
              <a:rPr lang="ar-SA" sz="6600" dirty="0" smtClean="0">
                <a:latin typeface="Farah" charset="-78"/>
                <a:ea typeface="Farah" charset="-78"/>
                <a:cs typeface="Farah" charset="-78"/>
              </a:rPr>
              <a:t>نشأة لغة بايثون</a:t>
            </a:r>
            <a:endParaRPr lang="en-US" dirty="0">
              <a:latin typeface="Farah" charset="-78"/>
              <a:ea typeface="Farah" charset="-78"/>
              <a:cs typeface="Farah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23314" y="1518083"/>
            <a:ext cx="4450318" cy="348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في هولندا في نهاية الثمانيات الميلادية</a:t>
            </a: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solidFill>
                  <a:schemeClr val="accent1"/>
                </a:solidFill>
                <a:effectLst/>
                <a:latin typeface="Dubai" charset="0"/>
                <a:ea typeface="Calibri" charset="0"/>
                <a:cs typeface="جيزة" charset="-78"/>
              </a:rPr>
              <a:t>ع</a:t>
            </a:r>
            <a:r>
              <a:rPr lang="ar-SA" dirty="0" smtClean="0">
                <a:effectLst/>
                <a:latin typeface="Dubai" charset="0"/>
                <a:ea typeface="Calibri" charset="0"/>
                <a:cs typeface="جيزة" charset="-78"/>
              </a:rPr>
              <a:t>لى يد جيدو فان روزم </a:t>
            </a:r>
            <a:r>
              <a:rPr lang="en-US" dirty="0" smtClean="0">
                <a:solidFill>
                  <a:schemeClr val="accent1"/>
                </a:solidFill>
                <a:effectLst/>
                <a:latin typeface="Dubai" charset="0"/>
                <a:ea typeface="Calibri" charset="0"/>
                <a:cs typeface="جيزة" charset="-78"/>
              </a:rPr>
              <a:t>(Guido Van Rossum)</a:t>
            </a:r>
            <a:r>
              <a:rPr lang="ar-SA" dirty="0" smtClean="0"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جيزة" charset="-78"/>
                <a:ea typeface="Calibri" charset="0"/>
                <a:cs typeface="جيزة" charset="-78"/>
              </a:rPr>
              <a:t>اتي اسم بايثون من اسم مسرحية بريطانية هزلية شهيرة تمسى منتي بايثون</a:t>
            </a:r>
            <a:endParaRPr lang="en-US" dirty="0" smtClean="0">
              <a:effectLst/>
              <a:latin typeface="جيزة" charset="-78"/>
              <a:ea typeface="Calibri" charset="0"/>
              <a:cs typeface="جيزة" charset="-78"/>
            </a:endParaRP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تم الإعلان عنها في عام ١٩٩١</a:t>
            </a:r>
            <a:r>
              <a:rPr lang="en-US" dirty="0" smtClean="0">
                <a:latin typeface="Dubai" charset="0"/>
                <a:ea typeface="Calibri" charset="0"/>
                <a:cs typeface="جيزة" charset="-78"/>
              </a:rPr>
              <a:t> </a:t>
            </a:r>
            <a:r>
              <a:rPr lang="ar-SA" dirty="0" err="1" smtClean="0">
                <a:latin typeface="Dubai" charset="0"/>
                <a:ea typeface="Calibri" charset="0"/>
                <a:cs typeface="جيزة" charset="-78"/>
              </a:rPr>
              <a:t>م</a:t>
            </a:r>
            <a:endParaRPr lang="ar-SA" dirty="0" smtClean="0">
              <a:latin typeface="Dubai" charset="0"/>
              <a:ea typeface="Calibri" charset="0"/>
              <a:cs typeface="جيزة" charset="-78"/>
            </a:endParaRP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جيزة" charset="-78"/>
                <a:ea typeface="Calibri" charset="0"/>
                <a:cs typeface="جيزة" charset="-78"/>
              </a:rPr>
              <a:t>تم اطلاق الاصدارة ٢ في أكتوبر ٢٠٠٠</a:t>
            </a:r>
            <a:r>
              <a:rPr lang="en-US" dirty="0" smtClean="0">
                <a:latin typeface="جيزة" charset="-78"/>
                <a:ea typeface="Calibri" charset="0"/>
                <a:cs typeface="جيزة" charset="-78"/>
              </a:rPr>
              <a:t> </a:t>
            </a:r>
            <a:r>
              <a:rPr lang="ar-SA" dirty="0" smtClean="0">
                <a:latin typeface="جيزة" charset="-78"/>
                <a:ea typeface="Calibri" charset="0"/>
                <a:cs typeface="جيزة" charset="-78"/>
              </a:rPr>
              <a:t> </a:t>
            </a:r>
            <a:r>
              <a:rPr lang="ar-SA" dirty="0" err="1" smtClean="0">
                <a:latin typeface="جيزة" charset="-78"/>
                <a:ea typeface="Calibri" charset="0"/>
                <a:cs typeface="جيزة" charset="-78"/>
              </a:rPr>
              <a:t>م</a:t>
            </a:r>
            <a:endParaRPr lang="ar-SA" dirty="0" smtClean="0">
              <a:latin typeface="جيزة" charset="-78"/>
              <a:ea typeface="Calibri" charset="0"/>
              <a:cs typeface="جيزة" charset="-7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-783772" y="1837004"/>
            <a:ext cx="8368327" cy="5020996"/>
            <a:chOff x="-783772" y="1837004"/>
            <a:chExt cx="8368327" cy="502099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83772" y="1837004"/>
              <a:ext cx="8368327" cy="502099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239906" y="4654062"/>
              <a:ext cx="156966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 smtClean="0">
                  <a:solidFill>
                    <a:srgbClr val="6F6F6F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2.0</a:t>
              </a:r>
              <a:endParaRPr lang="en-US" sz="7200" b="1" dirty="0">
                <a:solidFill>
                  <a:srgbClr val="6F6F6F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05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8514" y="150313"/>
            <a:ext cx="9693158" cy="1052186"/>
          </a:xfrm>
        </p:spPr>
        <p:txBody>
          <a:bodyPr/>
          <a:lstStyle/>
          <a:p>
            <a:r>
              <a:rPr lang="ar-SA" sz="6600" dirty="0" smtClean="0">
                <a:latin typeface="Farah" charset="-78"/>
                <a:ea typeface="Farah" charset="-78"/>
                <a:cs typeface="Farah" charset="-78"/>
              </a:rPr>
              <a:t>نشأة لغة بايثون</a:t>
            </a:r>
            <a:endParaRPr lang="en-US" dirty="0">
              <a:latin typeface="Farah" charset="-78"/>
              <a:ea typeface="Farah" charset="-78"/>
              <a:cs typeface="Farah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23314" y="1518083"/>
            <a:ext cx="4450318" cy="4151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في هولندا في نهاية الثمانيات الميلادية</a:t>
            </a: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solidFill>
                  <a:schemeClr val="accent1"/>
                </a:solidFill>
                <a:effectLst/>
                <a:latin typeface="Dubai" charset="0"/>
                <a:ea typeface="Calibri" charset="0"/>
                <a:cs typeface="جيزة" charset="-78"/>
              </a:rPr>
              <a:t>ع</a:t>
            </a:r>
            <a:r>
              <a:rPr lang="ar-SA" dirty="0" smtClean="0">
                <a:effectLst/>
                <a:latin typeface="Dubai" charset="0"/>
                <a:ea typeface="Calibri" charset="0"/>
                <a:cs typeface="جيزة" charset="-78"/>
              </a:rPr>
              <a:t>لى يد جيدو فان روزم </a:t>
            </a:r>
            <a:r>
              <a:rPr lang="en-US" dirty="0" smtClean="0">
                <a:solidFill>
                  <a:schemeClr val="accent1"/>
                </a:solidFill>
                <a:effectLst/>
                <a:latin typeface="Dubai" charset="0"/>
                <a:ea typeface="Calibri" charset="0"/>
                <a:cs typeface="جيزة" charset="-78"/>
              </a:rPr>
              <a:t>(Guido Van Rossum)</a:t>
            </a:r>
            <a:r>
              <a:rPr lang="ar-SA" dirty="0" smtClean="0"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جيزة" charset="-78"/>
                <a:ea typeface="Calibri" charset="0"/>
                <a:cs typeface="جيزة" charset="-78"/>
              </a:rPr>
              <a:t>اتي اسم بايثون من اسم مسرحية بريطانية هزلية شهيرة تمسى منتي بايثون</a:t>
            </a:r>
            <a:endParaRPr lang="en-US" dirty="0" smtClean="0">
              <a:effectLst/>
              <a:latin typeface="جيزة" charset="-78"/>
              <a:ea typeface="Calibri" charset="0"/>
              <a:cs typeface="جيزة" charset="-78"/>
            </a:endParaRP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تم الإعلان عنها في عام ١٩٩١</a:t>
            </a:r>
            <a:r>
              <a:rPr lang="en-US" dirty="0" smtClean="0">
                <a:latin typeface="Dubai" charset="0"/>
                <a:ea typeface="Calibri" charset="0"/>
                <a:cs typeface="جيزة" charset="-78"/>
              </a:rPr>
              <a:t> </a:t>
            </a:r>
            <a:r>
              <a:rPr lang="ar-SA" dirty="0" err="1" smtClean="0">
                <a:latin typeface="Dubai" charset="0"/>
                <a:ea typeface="Calibri" charset="0"/>
                <a:cs typeface="جيزة" charset="-78"/>
              </a:rPr>
              <a:t>م</a:t>
            </a:r>
            <a:endParaRPr lang="ar-SA" dirty="0" smtClean="0">
              <a:latin typeface="Dubai" charset="0"/>
              <a:ea typeface="Calibri" charset="0"/>
              <a:cs typeface="جيزة" charset="-78"/>
            </a:endParaRP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جيزة" charset="-78"/>
                <a:ea typeface="Calibri" charset="0"/>
                <a:cs typeface="جيزة" charset="-78"/>
              </a:rPr>
              <a:t>تم اطلاق الاصدارة ٢ في أكتوبر ٢٠٠٠</a:t>
            </a:r>
            <a:r>
              <a:rPr lang="en-US" dirty="0" smtClean="0">
                <a:latin typeface="جيزة" charset="-78"/>
                <a:ea typeface="Calibri" charset="0"/>
                <a:cs typeface="جيزة" charset="-78"/>
              </a:rPr>
              <a:t> </a:t>
            </a:r>
            <a:r>
              <a:rPr lang="ar-SA" dirty="0" smtClean="0">
                <a:latin typeface="جيزة" charset="-78"/>
                <a:ea typeface="Calibri" charset="0"/>
                <a:cs typeface="جيزة" charset="-78"/>
              </a:rPr>
              <a:t> </a:t>
            </a:r>
            <a:r>
              <a:rPr lang="ar-SA" dirty="0" err="1" smtClean="0">
                <a:latin typeface="جيزة" charset="-78"/>
                <a:ea typeface="Calibri" charset="0"/>
                <a:cs typeface="جيزة" charset="-78"/>
              </a:rPr>
              <a:t>م</a:t>
            </a:r>
            <a:endParaRPr lang="ar-SA" dirty="0" smtClean="0">
              <a:latin typeface="جيزة" charset="-78"/>
              <a:ea typeface="Calibri" charset="0"/>
              <a:cs typeface="جيزة" charset="-78"/>
            </a:endParaRP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effectLst/>
                <a:latin typeface="جيزة" charset="-78"/>
                <a:ea typeface="Calibri" charset="0"/>
                <a:cs typeface="جيزة" charset="-78"/>
              </a:rPr>
              <a:t>تم اطلاق الاصدارة ٣ في</a:t>
            </a:r>
            <a:r>
              <a:rPr lang="ar-SA" dirty="0" smtClean="0">
                <a:latin typeface="جيزة" charset="-78"/>
                <a:ea typeface="Calibri" charset="0"/>
                <a:cs typeface="جيزة" charset="-78"/>
              </a:rPr>
              <a:t> ديسمبر ٢٠٠٨ </a:t>
            </a:r>
            <a:r>
              <a:rPr lang="ar-SA" dirty="0" err="1" smtClean="0">
                <a:latin typeface="جيزة" charset="-78"/>
                <a:ea typeface="Calibri" charset="0"/>
                <a:cs typeface="جيزة" charset="-78"/>
              </a:rPr>
              <a:t>م</a:t>
            </a:r>
            <a:endParaRPr lang="ar-SA" dirty="0" smtClean="0">
              <a:effectLst/>
              <a:latin typeface="جيزة" charset="-78"/>
              <a:ea typeface="Calibri" charset="0"/>
              <a:cs typeface="جيزة" charset="-78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783772" y="1837004"/>
            <a:ext cx="8368327" cy="5020996"/>
            <a:chOff x="-783772" y="1837004"/>
            <a:chExt cx="8368327" cy="502099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83772" y="1837004"/>
              <a:ext cx="8368327" cy="502099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239906" y="4654062"/>
              <a:ext cx="156966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 smtClean="0">
                  <a:solidFill>
                    <a:srgbClr val="6F6F6F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3.0</a:t>
              </a:r>
              <a:endParaRPr lang="en-US" sz="7200" b="1" dirty="0">
                <a:solidFill>
                  <a:srgbClr val="6F6F6F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913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8514" y="150313"/>
            <a:ext cx="9693158" cy="1052186"/>
          </a:xfrm>
        </p:spPr>
        <p:txBody>
          <a:bodyPr>
            <a:normAutofit/>
          </a:bodyPr>
          <a:lstStyle/>
          <a:p>
            <a:r>
              <a:rPr lang="ar-SA" sz="6600" dirty="0">
                <a:latin typeface="Farah" charset="-78"/>
                <a:ea typeface="Farah" charset="-78"/>
                <a:cs typeface="Farah" charset="-78"/>
              </a:rPr>
              <a:t>مزايا لغة بايثون</a:t>
            </a:r>
            <a:r>
              <a:rPr lang="en-US" sz="6600" dirty="0">
                <a:latin typeface="Farah" charset="-78"/>
                <a:ea typeface="Farah" charset="-78"/>
                <a:cs typeface="Farah" charset="-78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6923314" y="1812394"/>
            <a:ext cx="4450318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سهولة </a:t>
            </a:r>
            <a:r>
              <a:rPr lang="ar-SA" smtClean="0">
                <a:latin typeface="Dubai" charset="0"/>
                <a:ea typeface="Calibri" charset="0"/>
                <a:cs typeface="جيزة" charset="-78"/>
              </a:rPr>
              <a:t>التراكيب اللغوية</a:t>
            </a:r>
            <a:endParaRPr lang="ar-SA" dirty="0" smtClean="0">
              <a:latin typeface="Dubai" charset="0"/>
              <a:ea typeface="Calibri" charset="0"/>
              <a:cs typeface="جيزة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6800" y="1812394"/>
            <a:ext cx="5410200" cy="14773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smtClean="0">
                <a:effectLst/>
              </a:rPr>
              <a:t>text </a:t>
            </a:r>
            <a:r>
              <a:rPr lang="en-US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dirty="0" smtClean="0">
                <a:effectLst/>
              </a:rPr>
              <a:t> “Welcome to python world”</a:t>
            </a:r>
          </a:p>
          <a:p>
            <a:r>
              <a:rPr lang="en-US" b="1" dirty="0" smtClean="0">
                <a:solidFill>
                  <a:srgbClr val="008000"/>
                </a:solidFill>
                <a:effectLst/>
              </a:rPr>
              <a:t>if</a:t>
            </a:r>
            <a:r>
              <a:rPr lang="en-US" dirty="0" smtClean="0">
                <a:effectLst/>
              </a:rPr>
              <a:t> </a:t>
            </a:r>
            <a:r>
              <a:rPr lang="en-US" dirty="0" smtClean="0">
                <a:solidFill>
                  <a:srgbClr val="666666"/>
                </a:solidFill>
              </a:rPr>
              <a:t>”y”</a:t>
            </a:r>
            <a:r>
              <a:rPr lang="en-US" dirty="0" smtClean="0">
                <a:effectLst/>
              </a:rPr>
              <a:t> </a:t>
            </a:r>
            <a:r>
              <a:rPr lang="en-US" b="1" dirty="0" smtClean="0">
                <a:solidFill>
                  <a:srgbClr val="AA22FF"/>
                </a:solidFill>
                <a:effectLst/>
              </a:rPr>
              <a:t>in</a:t>
            </a:r>
            <a:r>
              <a:rPr lang="en-US" dirty="0" smtClean="0">
                <a:effectLst/>
              </a:rPr>
              <a:t> text: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b="1" dirty="0" smtClean="0">
                <a:solidFill>
                  <a:srgbClr val="008000"/>
                </a:solidFill>
                <a:effectLst/>
              </a:rPr>
              <a:t>print</a:t>
            </a:r>
            <a:r>
              <a:rPr lang="en-US" dirty="0" smtClean="0">
                <a:effectLst/>
              </a:rPr>
              <a:t>(</a:t>
            </a:r>
            <a:r>
              <a:rPr lang="en-US" dirty="0" smtClean="0">
                <a:solidFill>
                  <a:srgbClr val="BA2121"/>
                </a:solidFill>
                <a:effectLst/>
              </a:rPr>
              <a:t>"yes"</a:t>
            </a:r>
            <a:r>
              <a:rPr lang="en-US" dirty="0" smtClean="0">
                <a:effectLst/>
              </a:rPr>
              <a:t>) </a:t>
            </a:r>
          </a:p>
          <a:p>
            <a:r>
              <a:rPr lang="en-US" b="1" dirty="0" smtClean="0">
                <a:solidFill>
                  <a:srgbClr val="008000"/>
                </a:solidFill>
                <a:effectLst/>
              </a:rPr>
              <a:t>else</a:t>
            </a:r>
            <a:r>
              <a:rPr lang="en-US" dirty="0" smtClean="0">
                <a:effectLst/>
              </a:rPr>
              <a:t>: </a:t>
            </a:r>
          </a:p>
          <a:p>
            <a:r>
              <a:rPr lang="en-US" b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008000"/>
                </a:solidFill>
              </a:rPr>
              <a:t>   </a:t>
            </a:r>
            <a:r>
              <a:rPr lang="en-US" b="1" dirty="0" smtClean="0">
                <a:solidFill>
                  <a:srgbClr val="008000"/>
                </a:solidFill>
                <a:effectLst/>
              </a:rPr>
              <a:t>print</a:t>
            </a:r>
            <a:r>
              <a:rPr lang="en-US" dirty="0" smtClean="0">
                <a:effectLst/>
              </a:rPr>
              <a:t>(</a:t>
            </a:r>
            <a:r>
              <a:rPr lang="en-US" dirty="0" smtClean="0">
                <a:solidFill>
                  <a:srgbClr val="BA2121"/>
                </a:solidFill>
                <a:effectLst/>
              </a:rPr>
              <a:t>"No"</a:t>
            </a:r>
            <a:r>
              <a:rPr lang="en-US" dirty="0" smtClean="0">
                <a:effectLst/>
              </a:rPr>
              <a:t>)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513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8514" y="150313"/>
            <a:ext cx="9693158" cy="1052186"/>
          </a:xfrm>
        </p:spPr>
        <p:txBody>
          <a:bodyPr>
            <a:normAutofit/>
          </a:bodyPr>
          <a:lstStyle/>
          <a:p>
            <a:r>
              <a:rPr lang="ar-SA" sz="6600" dirty="0">
                <a:latin typeface="Farah" charset="-78"/>
                <a:ea typeface="Farah" charset="-78"/>
                <a:cs typeface="Farah" charset="-78"/>
              </a:rPr>
              <a:t>مزايا لغة بايثون</a:t>
            </a:r>
            <a:r>
              <a:rPr lang="en-US" sz="6600" dirty="0">
                <a:latin typeface="Farah" charset="-78"/>
                <a:ea typeface="Farah" charset="-78"/>
                <a:cs typeface="Farah" charset="-78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6892834" y="1812394"/>
            <a:ext cx="4450318" cy="1099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سهولة التراكيب اللغوية</a:t>
            </a: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>
                <a:latin typeface="Dubai" charset="0"/>
                <a:ea typeface="Calibri" charset="0"/>
                <a:cs typeface="جيزة" charset="-78"/>
              </a:rPr>
              <a:t>كثرة </a:t>
            </a: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المكتبات</a:t>
            </a:r>
            <a:endParaRPr lang="ar-SA" dirty="0">
              <a:latin typeface="Dubai" charset="0"/>
              <a:ea typeface="Calibri" charset="0"/>
              <a:cs typeface="جيزة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" y="2042120"/>
            <a:ext cx="8023264" cy="319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8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8514" y="150313"/>
            <a:ext cx="9693158" cy="1052186"/>
          </a:xfrm>
        </p:spPr>
        <p:txBody>
          <a:bodyPr>
            <a:normAutofit/>
          </a:bodyPr>
          <a:lstStyle/>
          <a:p>
            <a:r>
              <a:rPr lang="ar-SA" sz="6600" dirty="0">
                <a:latin typeface="Farah" charset="-78"/>
                <a:ea typeface="Farah" charset="-78"/>
                <a:cs typeface="Farah" charset="-78"/>
              </a:rPr>
              <a:t>مزايا لغة بايثون</a:t>
            </a:r>
            <a:r>
              <a:rPr lang="en-US" sz="6600" dirty="0">
                <a:latin typeface="Farah" charset="-78"/>
                <a:ea typeface="Farah" charset="-78"/>
                <a:cs typeface="Farah" charset="-78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6892834" y="1812394"/>
            <a:ext cx="4450318" cy="1767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سهولة التراكيب اللغوية</a:t>
            </a: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>
                <a:latin typeface="Dubai" charset="0"/>
                <a:ea typeface="Calibri" charset="0"/>
                <a:cs typeface="جيزة" charset="-78"/>
              </a:rPr>
              <a:t>كثرة </a:t>
            </a: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المكتبات</a:t>
            </a:r>
            <a:endParaRPr lang="en-US" dirty="0" smtClean="0">
              <a:latin typeface="Dubai" charset="0"/>
              <a:ea typeface="Calibri" charset="0"/>
              <a:cs typeface="جيزة" charset="-78"/>
            </a:endParaRP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المرونة</a:t>
            </a:r>
            <a:endParaRPr lang="ar-SA" dirty="0">
              <a:latin typeface="Dubai" charset="0"/>
              <a:ea typeface="Calibri" charset="0"/>
              <a:cs typeface="جيزة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" y="2240153"/>
            <a:ext cx="8013700" cy="389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0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8514" y="150313"/>
            <a:ext cx="9693158" cy="1052186"/>
          </a:xfrm>
        </p:spPr>
        <p:txBody>
          <a:bodyPr>
            <a:normAutofit/>
          </a:bodyPr>
          <a:lstStyle/>
          <a:p>
            <a:r>
              <a:rPr lang="ar-SA" sz="6600" dirty="0">
                <a:latin typeface="Farah" charset="-78"/>
                <a:ea typeface="Farah" charset="-78"/>
                <a:cs typeface="Farah" charset="-78"/>
              </a:rPr>
              <a:t>مزايا لغة بايثون</a:t>
            </a:r>
            <a:r>
              <a:rPr lang="en-US" sz="6600" dirty="0">
                <a:latin typeface="Farah" charset="-78"/>
                <a:ea typeface="Farah" charset="-78"/>
                <a:cs typeface="Farah" charset="-78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6892834" y="1812394"/>
            <a:ext cx="4450318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سهولة التراكيب اللغوية</a:t>
            </a: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>
                <a:latin typeface="Dubai" charset="0"/>
                <a:ea typeface="Calibri" charset="0"/>
                <a:cs typeface="جيزة" charset="-78"/>
              </a:rPr>
              <a:t>كثرة </a:t>
            </a: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المكتبات</a:t>
            </a:r>
            <a:endParaRPr lang="en-US" dirty="0" smtClean="0">
              <a:latin typeface="Dubai" charset="0"/>
              <a:ea typeface="Calibri" charset="0"/>
              <a:cs typeface="جيزة" charset="-78"/>
            </a:endParaRP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المرونة</a:t>
            </a:r>
            <a:endParaRPr lang="en-US" dirty="0" smtClean="0">
              <a:latin typeface="Dubai" charset="0"/>
              <a:ea typeface="Calibri" charset="0"/>
              <a:cs typeface="جيزة" charset="-78"/>
            </a:endParaRP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التكامل مع لغات برمجية اخرى</a:t>
            </a:r>
            <a:endParaRPr lang="ar-SA" dirty="0">
              <a:latin typeface="Dubai" charset="0"/>
              <a:ea typeface="Calibri" charset="0"/>
              <a:cs typeface="جيزة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7342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15" y="2431844"/>
            <a:ext cx="6662442" cy="3759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672" y="150313"/>
            <a:ext cx="9144000" cy="1052186"/>
          </a:xfrm>
        </p:spPr>
        <p:txBody>
          <a:bodyPr/>
          <a:lstStyle/>
          <a:p>
            <a:r>
              <a:rPr lang="ar-SA" sz="6600" dirty="0">
                <a:latin typeface="Farah" charset="-78"/>
                <a:ea typeface="Farah" charset="-78"/>
                <a:cs typeface="Farah" charset="-78"/>
              </a:rPr>
              <a:t>تعريف لغة بايثون</a:t>
            </a:r>
            <a:r>
              <a:rPr lang="en-US" sz="6600" dirty="0" smtClean="0">
                <a:effectLst/>
                <a:latin typeface="Farah" charset="-78"/>
                <a:ea typeface="Farah" charset="-78"/>
                <a:cs typeface="Farah" charset="-78"/>
              </a:rPr>
              <a:t> </a:t>
            </a:r>
            <a:endParaRPr lang="en-US" dirty="0">
              <a:latin typeface="Farah" charset="-78"/>
              <a:ea typeface="Farah" charset="-78"/>
              <a:cs typeface="Farah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59889" y="1518083"/>
            <a:ext cx="6613743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بايثون</a:t>
            </a:r>
            <a:r>
              <a:rPr lang="en-US" dirty="0" smtClean="0">
                <a:effectLst/>
                <a:latin typeface="Dubai" charset="0"/>
                <a:ea typeface="Calibri" charset="0"/>
                <a:cs typeface="جيزة" charset="-78"/>
              </a:rPr>
              <a:t> (python) </a:t>
            </a:r>
            <a:r>
              <a:rPr lang="ar-SA" dirty="0" smtClean="0">
                <a:effectLst/>
                <a:latin typeface="Dubai" charset="0"/>
                <a:ea typeface="Calibri" charset="0"/>
                <a:cs typeface="جيزة" charset="-78"/>
              </a:rPr>
              <a:t>لغة برمجية </a:t>
            </a:r>
            <a:r>
              <a:rPr lang="ar-SA" dirty="0" smtClean="0">
                <a:solidFill>
                  <a:schemeClr val="accent1"/>
                </a:solidFill>
                <a:latin typeface="Dubai" charset="0"/>
                <a:ea typeface="Calibri" charset="0"/>
                <a:cs typeface="جيزة" charset="-78"/>
              </a:rPr>
              <a:t>تفسيرية</a:t>
            </a: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 </a:t>
            </a:r>
            <a:r>
              <a:rPr lang="en-US" dirty="0" smtClean="0">
                <a:latin typeface="Dubai" charset="0"/>
                <a:ea typeface="Calibri" charset="0"/>
                <a:cs typeface="جيزة" charset="-78"/>
              </a:rPr>
              <a:t>(interpreted)</a:t>
            </a: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 </a:t>
            </a:r>
            <a:r>
              <a:rPr lang="ar-SA" dirty="0" smtClean="0">
                <a:solidFill>
                  <a:schemeClr val="accent1"/>
                </a:solidFill>
                <a:latin typeface="Dubai" charset="0"/>
                <a:ea typeface="Calibri" charset="0"/>
                <a:cs typeface="جيزة" charset="-78"/>
              </a:rPr>
              <a:t>عامة</a:t>
            </a: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 </a:t>
            </a:r>
            <a:r>
              <a:rPr lang="en-US" dirty="0" smtClean="0">
                <a:effectLst/>
                <a:latin typeface="Dubai" charset="0"/>
                <a:ea typeface="Calibri" charset="0"/>
                <a:cs typeface="جيزة" charset="-78"/>
              </a:rPr>
              <a:t>.</a:t>
            </a:r>
            <a:endParaRPr lang="en-US" dirty="0">
              <a:effectLst/>
              <a:latin typeface="Dubai" charset="0"/>
              <a:ea typeface="Calibri" charset="0"/>
              <a:cs typeface="جيزة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82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1" y="1797050"/>
            <a:ext cx="8128000" cy="4279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672" y="150313"/>
            <a:ext cx="9144000" cy="1052186"/>
          </a:xfrm>
        </p:spPr>
        <p:txBody>
          <a:bodyPr/>
          <a:lstStyle/>
          <a:p>
            <a:r>
              <a:rPr lang="ar-SA" sz="6600" dirty="0">
                <a:latin typeface="Farah" charset="-78"/>
                <a:ea typeface="Farah" charset="-78"/>
                <a:cs typeface="Farah" charset="-78"/>
              </a:rPr>
              <a:t>تعريف لغة بايثون</a:t>
            </a:r>
            <a:r>
              <a:rPr lang="en-US" sz="6600" dirty="0" smtClean="0">
                <a:effectLst/>
                <a:latin typeface="Farah" charset="-78"/>
                <a:ea typeface="Farah" charset="-78"/>
                <a:cs typeface="Farah" charset="-78"/>
              </a:rPr>
              <a:t> </a:t>
            </a:r>
            <a:endParaRPr lang="en-US" dirty="0">
              <a:latin typeface="Farah" charset="-78"/>
              <a:ea typeface="Farah" charset="-78"/>
              <a:cs typeface="Farah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59889" y="1518083"/>
            <a:ext cx="6613743" cy="112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بايثون</a:t>
            </a:r>
            <a:r>
              <a:rPr lang="en-US" dirty="0" smtClean="0">
                <a:effectLst/>
                <a:latin typeface="Dubai" charset="0"/>
                <a:ea typeface="Calibri" charset="0"/>
                <a:cs typeface="جيزة" charset="-78"/>
              </a:rPr>
              <a:t> (python) </a:t>
            </a:r>
            <a:r>
              <a:rPr lang="ar-SA" dirty="0" smtClean="0">
                <a:effectLst/>
                <a:latin typeface="Dubai" charset="0"/>
                <a:ea typeface="Calibri" charset="0"/>
                <a:cs typeface="جيزة" charset="-78"/>
              </a:rPr>
              <a:t>لغة برمجية </a:t>
            </a:r>
            <a:r>
              <a:rPr lang="ar-SA" dirty="0" smtClean="0">
                <a:solidFill>
                  <a:schemeClr val="accent1"/>
                </a:solidFill>
                <a:latin typeface="Dubai" charset="0"/>
                <a:ea typeface="Calibri" charset="0"/>
                <a:cs typeface="جيزة" charset="-78"/>
              </a:rPr>
              <a:t>تفسيرية</a:t>
            </a: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 </a:t>
            </a:r>
            <a:r>
              <a:rPr lang="en-US" dirty="0" smtClean="0">
                <a:latin typeface="Dubai" charset="0"/>
                <a:ea typeface="Calibri" charset="0"/>
                <a:cs typeface="جيزة" charset="-78"/>
              </a:rPr>
              <a:t>(interpreted)</a:t>
            </a: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 </a:t>
            </a:r>
            <a:r>
              <a:rPr lang="ar-SA" dirty="0" smtClean="0">
                <a:solidFill>
                  <a:schemeClr val="accent1"/>
                </a:solidFill>
                <a:latin typeface="Dubai" charset="0"/>
                <a:ea typeface="Calibri" charset="0"/>
                <a:cs typeface="جيزة" charset="-78"/>
              </a:rPr>
              <a:t>عامة</a:t>
            </a: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 </a:t>
            </a: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solidFill>
                  <a:schemeClr val="accent1"/>
                </a:solidFill>
                <a:effectLst/>
                <a:latin typeface="Dubai" charset="0"/>
                <a:ea typeface="Calibri" charset="0"/>
                <a:cs typeface="جيزة" charset="-78"/>
              </a:rPr>
              <a:t>مفتوحة المصدر </a:t>
            </a:r>
            <a:r>
              <a:rPr lang="en-US" dirty="0" smtClean="0">
                <a:effectLst/>
                <a:latin typeface="Dubai" charset="0"/>
                <a:ea typeface="Calibri" charset="0"/>
                <a:cs typeface="Calibri" charset="0"/>
              </a:rPr>
              <a:t>(open source)</a:t>
            </a:r>
            <a:r>
              <a:rPr lang="en-US" dirty="0" smtClean="0"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ar-SA" dirty="0" smtClean="0"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88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672" y="150313"/>
            <a:ext cx="9144000" cy="1052186"/>
          </a:xfrm>
        </p:spPr>
        <p:txBody>
          <a:bodyPr/>
          <a:lstStyle/>
          <a:p>
            <a:r>
              <a:rPr lang="ar-SA" sz="6600" dirty="0">
                <a:latin typeface="Farah" charset="-78"/>
                <a:ea typeface="Farah" charset="-78"/>
                <a:cs typeface="Farah" charset="-78"/>
              </a:rPr>
              <a:t>تعريف لغة بايثون</a:t>
            </a:r>
            <a:r>
              <a:rPr lang="en-US" sz="6600" dirty="0" smtClean="0">
                <a:effectLst/>
                <a:latin typeface="Farah" charset="-78"/>
                <a:ea typeface="Farah" charset="-78"/>
                <a:cs typeface="Farah" charset="-78"/>
              </a:rPr>
              <a:t> </a:t>
            </a:r>
            <a:endParaRPr lang="en-US" dirty="0">
              <a:latin typeface="Farah" charset="-78"/>
              <a:ea typeface="Farah" charset="-78"/>
              <a:cs typeface="Farah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59889" y="1518083"/>
            <a:ext cx="6613743" cy="1788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بايثون</a:t>
            </a:r>
            <a:r>
              <a:rPr lang="en-US" dirty="0" smtClean="0">
                <a:effectLst/>
                <a:latin typeface="Dubai" charset="0"/>
                <a:ea typeface="Calibri" charset="0"/>
                <a:cs typeface="جيزة" charset="-78"/>
              </a:rPr>
              <a:t> (python) </a:t>
            </a:r>
            <a:r>
              <a:rPr lang="ar-SA" dirty="0" smtClean="0">
                <a:effectLst/>
                <a:latin typeface="Dubai" charset="0"/>
                <a:ea typeface="Calibri" charset="0"/>
                <a:cs typeface="جيزة" charset="-78"/>
              </a:rPr>
              <a:t>لغة برمجية </a:t>
            </a:r>
            <a:r>
              <a:rPr lang="ar-SA" dirty="0" smtClean="0">
                <a:solidFill>
                  <a:schemeClr val="accent1"/>
                </a:solidFill>
                <a:latin typeface="Dubai" charset="0"/>
                <a:ea typeface="Calibri" charset="0"/>
                <a:cs typeface="جيزة" charset="-78"/>
              </a:rPr>
              <a:t>تفسيرية</a:t>
            </a: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 </a:t>
            </a:r>
            <a:r>
              <a:rPr lang="en-US" dirty="0" smtClean="0">
                <a:latin typeface="Dubai" charset="0"/>
                <a:ea typeface="Calibri" charset="0"/>
                <a:cs typeface="جيزة" charset="-78"/>
              </a:rPr>
              <a:t>(interpreted)</a:t>
            </a: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 </a:t>
            </a:r>
            <a:r>
              <a:rPr lang="ar-SA" dirty="0" smtClean="0">
                <a:solidFill>
                  <a:schemeClr val="accent1"/>
                </a:solidFill>
                <a:latin typeface="Dubai" charset="0"/>
                <a:ea typeface="Calibri" charset="0"/>
                <a:cs typeface="جيزة" charset="-78"/>
              </a:rPr>
              <a:t>عامة</a:t>
            </a: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 </a:t>
            </a: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solidFill>
                  <a:schemeClr val="accent1"/>
                </a:solidFill>
                <a:effectLst/>
                <a:latin typeface="Dubai" charset="0"/>
                <a:ea typeface="Calibri" charset="0"/>
                <a:cs typeface="جيزة" charset="-78"/>
              </a:rPr>
              <a:t>مفتوحة المصدر </a:t>
            </a:r>
            <a:r>
              <a:rPr lang="en-US" dirty="0" smtClean="0">
                <a:effectLst/>
                <a:latin typeface="Dubai" charset="0"/>
                <a:ea typeface="Calibri" charset="0"/>
                <a:cs typeface="Calibri" charset="0"/>
              </a:rPr>
              <a:t>(open source)</a:t>
            </a:r>
            <a:r>
              <a:rPr lang="en-US" dirty="0" smtClean="0"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ar-SA" dirty="0" smtClean="0"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effectLst/>
                <a:latin typeface="Dubai" charset="0"/>
                <a:ea typeface="Calibri" charset="0"/>
                <a:cs typeface="جيزة" charset="-78"/>
              </a:rPr>
              <a:t>من </a:t>
            </a:r>
            <a:r>
              <a:rPr lang="ar-SA" dirty="0" smtClean="0">
                <a:solidFill>
                  <a:schemeClr val="accent1"/>
                </a:solidFill>
                <a:effectLst/>
                <a:latin typeface="Dubai" charset="0"/>
                <a:ea typeface="Calibri" charset="0"/>
                <a:cs typeface="جيزة" charset="-78"/>
              </a:rPr>
              <a:t>المستوى العالي </a:t>
            </a:r>
            <a:r>
              <a:rPr lang="en-US" dirty="0" smtClean="0">
                <a:effectLst/>
                <a:latin typeface="Dubai" charset="0"/>
                <a:ea typeface="Calibri" charset="0"/>
                <a:cs typeface="جيزة" charset="-78"/>
              </a:rPr>
              <a:t>(high level)</a:t>
            </a:r>
            <a:r>
              <a:rPr lang="en-US" dirty="0" smtClean="0">
                <a:effectLst/>
                <a:latin typeface="جيزة" charset="-78"/>
                <a:ea typeface="Calibri" charset="0"/>
                <a:cs typeface="جيزة" charset="-78"/>
              </a:rPr>
              <a:t> </a:t>
            </a:r>
            <a:r>
              <a:rPr lang="ar-SA" dirty="0" smtClean="0">
                <a:effectLst/>
                <a:latin typeface="جيزة" charset="-78"/>
                <a:ea typeface="Calibri" charset="0"/>
                <a:cs typeface="جيزة" charset="-78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17" y="1518083"/>
            <a:ext cx="5426054" cy="54260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5" y="2637933"/>
            <a:ext cx="7474857" cy="3971018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reflection endPos="1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6867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8" y="2037025"/>
            <a:ext cx="6270171" cy="48576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672" y="150313"/>
            <a:ext cx="9144000" cy="1052186"/>
          </a:xfrm>
        </p:spPr>
        <p:txBody>
          <a:bodyPr/>
          <a:lstStyle/>
          <a:p>
            <a:r>
              <a:rPr lang="ar-SA" sz="6600" dirty="0">
                <a:latin typeface="Farah" charset="-78"/>
                <a:ea typeface="Farah" charset="-78"/>
                <a:cs typeface="Farah" charset="-78"/>
              </a:rPr>
              <a:t>تعريف لغة بايثون</a:t>
            </a:r>
            <a:r>
              <a:rPr lang="en-US" sz="6600" dirty="0" smtClean="0">
                <a:effectLst/>
                <a:latin typeface="Farah" charset="-78"/>
                <a:ea typeface="Farah" charset="-78"/>
                <a:cs typeface="Farah" charset="-78"/>
              </a:rPr>
              <a:t> </a:t>
            </a:r>
            <a:endParaRPr lang="en-US" dirty="0">
              <a:latin typeface="Farah" charset="-78"/>
              <a:ea typeface="Farah" charset="-78"/>
              <a:cs typeface="Farah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59889" y="1518083"/>
            <a:ext cx="6613743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بايثون</a:t>
            </a:r>
            <a:r>
              <a:rPr lang="en-US" dirty="0" smtClean="0">
                <a:effectLst/>
                <a:latin typeface="Dubai" charset="0"/>
                <a:ea typeface="Calibri" charset="0"/>
                <a:cs typeface="جيزة" charset="-78"/>
              </a:rPr>
              <a:t> (python) </a:t>
            </a:r>
            <a:r>
              <a:rPr lang="ar-SA" dirty="0" smtClean="0">
                <a:effectLst/>
                <a:latin typeface="Dubai" charset="0"/>
                <a:ea typeface="Calibri" charset="0"/>
                <a:cs typeface="جيزة" charset="-78"/>
              </a:rPr>
              <a:t>لغة برمجية </a:t>
            </a:r>
            <a:r>
              <a:rPr lang="ar-SA" dirty="0" smtClean="0">
                <a:solidFill>
                  <a:schemeClr val="accent1"/>
                </a:solidFill>
                <a:latin typeface="Dubai" charset="0"/>
                <a:ea typeface="Calibri" charset="0"/>
                <a:cs typeface="جيزة" charset="-78"/>
              </a:rPr>
              <a:t>تفسيرية</a:t>
            </a: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 </a:t>
            </a:r>
            <a:r>
              <a:rPr lang="en-US" dirty="0" smtClean="0">
                <a:latin typeface="Dubai" charset="0"/>
                <a:ea typeface="Calibri" charset="0"/>
                <a:cs typeface="جيزة" charset="-78"/>
              </a:rPr>
              <a:t>(interpreted)</a:t>
            </a: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 </a:t>
            </a:r>
            <a:r>
              <a:rPr lang="ar-SA" dirty="0" smtClean="0">
                <a:solidFill>
                  <a:schemeClr val="accent1"/>
                </a:solidFill>
                <a:latin typeface="Dubai" charset="0"/>
                <a:ea typeface="Calibri" charset="0"/>
                <a:cs typeface="جيزة" charset="-78"/>
              </a:rPr>
              <a:t>عامة</a:t>
            </a: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 </a:t>
            </a: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solidFill>
                  <a:schemeClr val="accent1"/>
                </a:solidFill>
                <a:effectLst/>
                <a:latin typeface="Dubai" charset="0"/>
                <a:ea typeface="Calibri" charset="0"/>
                <a:cs typeface="جيزة" charset="-78"/>
              </a:rPr>
              <a:t>مفتوحة المصدر </a:t>
            </a:r>
            <a:r>
              <a:rPr lang="en-US" dirty="0" smtClean="0">
                <a:effectLst/>
                <a:latin typeface="Dubai" charset="0"/>
                <a:ea typeface="Calibri" charset="0"/>
                <a:cs typeface="Calibri" charset="0"/>
              </a:rPr>
              <a:t>(open source)</a:t>
            </a:r>
            <a:r>
              <a:rPr lang="en-US" dirty="0" smtClean="0"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ar-SA" dirty="0" smtClean="0"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effectLst/>
                <a:latin typeface="Dubai" charset="0"/>
                <a:ea typeface="Calibri" charset="0"/>
                <a:cs typeface="جيزة" charset="-78"/>
              </a:rPr>
              <a:t>من </a:t>
            </a:r>
            <a:r>
              <a:rPr lang="ar-SA" dirty="0" smtClean="0">
                <a:solidFill>
                  <a:schemeClr val="accent1"/>
                </a:solidFill>
                <a:effectLst/>
                <a:latin typeface="Dubai" charset="0"/>
                <a:ea typeface="Calibri" charset="0"/>
                <a:cs typeface="جيزة" charset="-78"/>
              </a:rPr>
              <a:t>المستوى العالي </a:t>
            </a:r>
            <a:r>
              <a:rPr lang="en-US" dirty="0" smtClean="0">
                <a:effectLst/>
                <a:latin typeface="Dubai" charset="0"/>
                <a:ea typeface="Calibri" charset="0"/>
                <a:cs typeface="جيزة" charset="-78"/>
              </a:rPr>
              <a:t>(high level)</a:t>
            </a:r>
            <a:r>
              <a:rPr lang="en-US" dirty="0" smtClean="0">
                <a:effectLst/>
                <a:latin typeface="جيزة" charset="-78"/>
                <a:ea typeface="Calibri" charset="0"/>
                <a:cs typeface="جيزة" charset="-78"/>
              </a:rPr>
              <a:t> </a:t>
            </a: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جيزة" charset="-78"/>
                <a:ea typeface="Calibri" charset="0"/>
                <a:cs typeface="جيزة" charset="-78"/>
              </a:rPr>
              <a:t>سهلة التعلم</a:t>
            </a:r>
            <a:r>
              <a:rPr lang="ar-SA" dirty="0" smtClean="0">
                <a:effectLst/>
                <a:latin typeface="جيزة" charset="-78"/>
                <a:ea typeface="Calibri" charset="0"/>
                <a:cs typeface="جيزة" charset="-78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143" y="2037025"/>
            <a:ext cx="3759199" cy="41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672" y="150313"/>
            <a:ext cx="9144000" cy="1052186"/>
          </a:xfrm>
        </p:spPr>
        <p:txBody>
          <a:bodyPr/>
          <a:lstStyle/>
          <a:p>
            <a:r>
              <a:rPr lang="ar-SA" sz="6600" dirty="0">
                <a:latin typeface="Farah" charset="-78"/>
                <a:ea typeface="Farah" charset="-78"/>
                <a:cs typeface="Farah" charset="-78"/>
              </a:rPr>
              <a:t>تعريف لغة بايثون</a:t>
            </a:r>
            <a:r>
              <a:rPr lang="en-US" sz="6600" dirty="0" smtClean="0">
                <a:effectLst/>
                <a:latin typeface="Farah" charset="-78"/>
                <a:ea typeface="Farah" charset="-78"/>
                <a:cs typeface="Farah" charset="-78"/>
              </a:rPr>
              <a:t> </a:t>
            </a:r>
            <a:endParaRPr lang="en-US" dirty="0">
              <a:latin typeface="Farah" charset="-78"/>
              <a:ea typeface="Farah" charset="-78"/>
              <a:cs typeface="Farah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59889" y="1518083"/>
            <a:ext cx="6613743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بايثون</a:t>
            </a:r>
            <a:r>
              <a:rPr lang="en-US" dirty="0" smtClean="0">
                <a:effectLst/>
                <a:latin typeface="Dubai" charset="0"/>
                <a:ea typeface="Calibri" charset="0"/>
                <a:cs typeface="جيزة" charset="-78"/>
              </a:rPr>
              <a:t> (python) </a:t>
            </a:r>
            <a:r>
              <a:rPr lang="ar-SA" dirty="0" smtClean="0">
                <a:effectLst/>
                <a:latin typeface="Dubai" charset="0"/>
                <a:ea typeface="Calibri" charset="0"/>
                <a:cs typeface="جيزة" charset="-78"/>
              </a:rPr>
              <a:t>لغة برمجية </a:t>
            </a:r>
            <a:r>
              <a:rPr lang="ar-SA" dirty="0" smtClean="0">
                <a:solidFill>
                  <a:schemeClr val="accent1"/>
                </a:solidFill>
                <a:latin typeface="Dubai" charset="0"/>
                <a:ea typeface="Calibri" charset="0"/>
                <a:cs typeface="جيزة" charset="-78"/>
              </a:rPr>
              <a:t>تفسيرية</a:t>
            </a: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 </a:t>
            </a:r>
            <a:r>
              <a:rPr lang="en-US" dirty="0" smtClean="0">
                <a:latin typeface="Dubai" charset="0"/>
                <a:ea typeface="Calibri" charset="0"/>
                <a:cs typeface="جيزة" charset="-78"/>
              </a:rPr>
              <a:t>(interpreted)</a:t>
            </a: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 </a:t>
            </a:r>
            <a:r>
              <a:rPr lang="ar-SA" dirty="0" smtClean="0">
                <a:solidFill>
                  <a:schemeClr val="accent1"/>
                </a:solidFill>
                <a:latin typeface="Dubai" charset="0"/>
                <a:ea typeface="Calibri" charset="0"/>
                <a:cs typeface="جيزة" charset="-78"/>
              </a:rPr>
              <a:t>عامة</a:t>
            </a: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 </a:t>
            </a: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solidFill>
                  <a:schemeClr val="accent1"/>
                </a:solidFill>
                <a:effectLst/>
                <a:latin typeface="Dubai" charset="0"/>
                <a:ea typeface="Calibri" charset="0"/>
                <a:cs typeface="جيزة" charset="-78"/>
              </a:rPr>
              <a:t>مفتوحة المصدر </a:t>
            </a:r>
            <a:r>
              <a:rPr lang="en-US" dirty="0" smtClean="0">
                <a:effectLst/>
                <a:latin typeface="Dubai" charset="0"/>
                <a:ea typeface="Calibri" charset="0"/>
                <a:cs typeface="Calibri" charset="0"/>
              </a:rPr>
              <a:t>(open source)</a:t>
            </a:r>
            <a:r>
              <a:rPr lang="en-US" dirty="0" smtClean="0"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ar-SA" dirty="0" smtClean="0"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effectLst/>
                <a:latin typeface="Dubai" charset="0"/>
                <a:ea typeface="Calibri" charset="0"/>
                <a:cs typeface="جيزة" charset="-78"/>
              </a:rPr>
              <a:t>من </a:t>
            </a:r>
            <a:r>
              <a:rPr lang="ar-SA" dirty="0" smtClean="0">
                <a:solidFill>
                  <a:schemeClr val="accent1"/>
                </a:solidFill>
                <a:effectLst/>
                <a:latin typeface="Dubai" charset="0"/>
                <a:ea typeface="Calibri" charset="0"/>
                <a:cs typeface="جيزة" charset="-78"/>
              </a:rPr>
              <a:t>المستوى العالي </a:t>
            </a:r>
            <a:r>
              <a:rPr lang="en-US" dirty="0" smtClean="0">
                <a:effectLst/>
                <a:latin typeface="Dubai" charset="0"/>
                <a:ea typeface="Calibri" charset="0"/>
                <a:cs typeface="جيزة" charset="-78"/>
              </a:rPr>
              <a:t>(high level)</a:t>
            </a:r>
            <a:r>
              <a:rPr lang="en-US" dirty="0" smtClean="0">
                <a:effectLst/>
                <a:latin typeface="جيزة" charset="-78"/>
                <a:ea typeface="Calibri" charset="0"/>
                <a:cs typeface="جيزة" charset="-78"/>
              </a:rPr>
              <a:t> </a:t>
            </a: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جيزة" charset="-78"/>
                <a:ea typeface="Calibri" charset="0"/>
                <a:cs typeface="جيزة" charset="-78"/>
              </a:rPr>
              <a:t>سهلة التعلم</a:t>
            </a:r>
            <a:r>
              <a:rPr lang="ar-SA" dirty="0" smtClean="0">
                <a:effectLst/>
                <a:latin typeface="جيزة" charset="-78"/>
                <a:ea typeface="Calibri" charset="0"/>
                <a:cs typeface="جيزة" charset="-78"/>
              </a:rPr>
              <a:t> </a:t>
            </a:r>
            <a:endParaRPr lang="en-US" dirty="0" smtClean="0">
              <a:effectLst/>
              <a:latin typeface="جيزة" charset="-78"/>
              <a:ea typeface="Calibri" charset="0"/>
              <a:cs typeface="جيزة" charset="-78"/>
            </a:endParaRP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جيزة" charset="-78"/>
                <a:ea typeface="Calibri" charset="0"/>
                <a:cs typeface="جيزة" charset="-78"/>
              </a:rPr>
              <a:t>يمكن الاعتماد عليها في بناء تطبيقات قوية.</a:t>
            </a:r>
            <a:endParaRPr lang="ar-SA" dirty="0" smtClean="0">
              <a:effectLst/>
              <a:latin typeface="جيزة" charset="-78"/>
              <a:ea typeface="Calibri" charset="0"/>
              <a:cs typeface="جيزة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322287"/>
            <a:ext cx="7358942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2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8514" y="150313"/>
            <a:ext cx="9693158" cy="1052186"/>
          </a:xfrm>
        </p:spPr>
        <p:txBody>
          <a:bodyPr/>
          <a:lstStyle/>
          <a:p>
            <a:r>
              <a:rPr lang="ar-SA" sz="6600" dirty="0" smtClean="0">
                <a:latin typeface="Farah" charset="-78"/>
                <a:ea typeface="Farah" charset="-78"/>
                <a:cs typeface="Farah" charset="-78"/>
              </a:rPr>
              <a:t>نشأة لغة بايثون</a:t>
            </a:r>
            <a:endParaRPr lang="en-US" dirty="0">
              <a:latin typeface="Farah" charset="-78"/>
              <a:ea typeface="Farah" charset="-78"/>
              <a:cs typeface="Farah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59889" y="1518083"/>
            <a:ext cx="6613743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في هولندا في نهاية الثمانيات الميلادية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38" y="2336800"/>
            <a:ext cx="7222992" cy="409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8514" y="150313"/>
            <a:ext cx="9693158" cy="1052186"/>
          </a:xfrm>
        </p:spPr>
        <p:txBody>
          <a:bodyPr/>
          <a:lstStyle/>
          <a:p>
            <a:r>
              <a:rPr lang="ar-SA" sz="6600" dirty="0" smtClean="0">
                <a:latin typeface="Farah" charset="-78"/>
                <a:ea typeface="Farah" charset="-78"/>
                <a:cs typeface="Farah" charset="-78"/>
              </a:rPr>
              <a:t>نشأة لغة بايثون</a:t>
            </a:r>
            <a:endParaRPr lang="en-US" dirty="0">
              <a:latin typeface="Farah" charset="-78"/>
              <a:ea typeface="Farah" charset="-78"/>
              <a:cs typeface="Farah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59889" y="1518083"/>
            <a:ext cx="6613743" cy="1099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في هولندا في نهاية الثمانيات الميلادية</a:t>
            </a: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solidFill>
                  <a:schemeClr val="accent1"/>
                </a:solidFill>
                <a:effectLst/>
                <a:latin typeface="Dubai" charset="0"/>
                <a:ea typeface="Calibri" charset="0"/>
                <a:cs typeface="جيزة" charset="-78"/>
              </a:rPr>
              <a:t>ع</a:t>
            </a:r>
            <a:r>
              <a:rPr lang="ar-SA" dirty="0" smtClean="0">
                <a:effectLst/>
                <a:latin typeface="Dubai" charset="0"/>
                <a:ea typeface="Calibri" charset="0"/>
                <a:cs typeface="جيزة" charset="-78"/>
              </a:rPr>
              <a:t>لى يد جيدو فان روزم </a:t>
            </a:r>
            <a:r>
              <a:rPr lang="en-US" dirty="0" smtClean="0">
                <a:solidFill>
                  <a:schemeClr val="accent1"/>
                </a:solidFill>
                <a:effectLst/>
                <a:latin typeface="Dubai" charset="0"/>
                <a:ea typeface="Calibri" charset="0"/>
                <a:cs typeface="جيزة" charset="-78"/>
              </a:rPr>
              <a:t>(Guido Van Rossum)</a:t>
            </a:r>
            <a:r>
              <a:rPr lang="ar-SA" dirty="0" smtClean="0"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518083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8514" y="150313"/>
            <a:ext cx="9693158" cy="1052186"/>
          </a:xfrm>
        </p:spPr>
        <p:txBody>
          <a:bodyPr/>
          <a:lstStyle/>
          <a:p>
            <a:r>
              <a:rPr lang="ar-SA" sz="6600" dirty="0" smtClean="0">
                <a:latin typeface="Farah" charset="-78"/>
                <a:ea typeface="Farah" charset="-78"/>
                <a:cs typeface="Farah" charset="-78"/>
              </a:rPr>
              <a:t>نشأة لغة بايثون</a:t>
            </a:r>
            <a:endParaRPr lang="en-US" dirty="0">
              <a:latin typeface="Farah" charset="-78"/>
              <a:ea typeface="Farah" charset="-78"/>
              <a:cs typeface="Farah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23314" y="1518083"/>
            <a:ext cx="4450318" cy="2148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Dubai" charset="0"/>
                <a:ea typeface="Calibri" charset="0"/>
                <a:cs typeface="جيزة" charset="-78"/>
              </a:rPr>
              <a:t>في هولندا في نهاية الثمانيات الميلادية</a:t>
            </a: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solidFill>
                  <a:schemeClr val="accent1"/>
                </a:solidFill>
                <a:effectLst/>
                <a:latin typeface="Dubai" charset="0"/>
                <a:ea typeface="Calibri" charset="0"/>
                <a:cs typeface="جيزة" charset="-78"/>
              </a:rPr>
              <a:t>ع</a:t>
            </a:r>
            <a:r>
              <a:rPr lang="ar-SA" dirty="0" smtClean="0">
                <a:effectLst/>
                <a:latin typeface="Dubai" charset="0"/>
                <a:ea typeface="Calibri" charset="0"/>
                <a:cs typeface="جيزة" charset="-78"/>
              </a:rPr>
              <a:t>لى يد جيدو فان روزم </a:t>
            </a:r>
            <a:r>
              <a:rPr lang="en-US" dirty="0" smtClean="0">
                <a:solidFill>
                  <a:schemeClr val="accent1"/>
                </a:solidFill>
                <a:effectLst/>
                <a:latin typeface="Dubai" charset="0"/>
                <a:ea typeface="Calibri" charset="0"/>
                <a:cs typeface="جيزة" charset="-78"/>
              </a:rPr>
              <a:t>(Guido Van Rossum)</a:t>
            </a:r>
            <a:r>
              <a:rPr lang="ar-SA" dirty="0" smtClean="0"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285750" indent="-285750" algn="just" rt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 typeface="Courier New" charset="0"/>
              <a:buChar char="o"/>
            </a:pPr>
            <a:r>
              <a:rPr lang="ar-SA" dirty="0" smtClean="0">
                <a:latin typeface="جيزة" charset="-78"/>
                <a:ea typeface="Calibri" charset="0"/>
                <a:cs typeface="جيزة" charset="-78"/>
              </a:rPr>
              <a:t>اتي اسم بايثون من اسم مسرحية بريطانية هزلية شهيرة تمسى منتي بايثون</a:t>
            </a:r>
            <a:endParaRPr lang="en-US" dirty="0" smtClean="0">
              <a:effectLst/>
              <a:latin typeface="جيزة" charset="-78"/>
              <a:ea typeface="Calibri" charset="0"/>
              <a:cs typeface="جيزة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61" y="2856980"/>
            <a:ext cx="6669374" cy="374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9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5254</TotalTime>
  <Words>396</Words>
  <Application>Microsoft Macintosh PowerPoint</Application>
  <PresentationFormat>Widescreen</PresentationFormat>
  <Paragraphs>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 Rounded MT Bold</vt:lpstr>
      <vt:lpstr>Calibri</vt:lpstr>
      <vt:lpstr>Calibri Light</vt:lpstr>
      <vt:lpstr>Courier New</vt:lpstr>
      <vt:lpstr>Dubai</vt:lpstr>
      <vt:lpstr>Farah</vt:lpstr>
      <vt:lpstr>جيزة</vt:lpstr>
      <vt:lpstr>Arial</vt:lpstr>
      <vt:lpstr>Office Theme</vt:lpstr>
      <vt:lpstr>نبذة عن لغة بايثون </vt:lpstr>
      <vt:lpstr>تعريف لغة بايثون </vt:lpstr>
      <vt:lpstr>تعريف لغة بايثون </vt:lpstr>
      <vt:lpstr>تعريف لغة بايثون </vt:lpstr>
      <vt:lpstr>تعريف لغة بايثون </vt:lpstr>
      <vt:lpstr>تعريف لغة بايثون </vt:lpstr>
      <vt:lpstr>نشأة لغة بايثون</vt:lpstr>
      <vt:lpstr>نشأة لغة بايثون</vt:lpstr>
      <vt:lpstr>نشأة لغة بايثون</vt:lpstr>
      <vt:lpstr>نشأة لغة بايثون</vt:lpstr>
      <vt:lpstr>نشأة لغة بايثون</vt:lpstr>
      <vt:lpstr>نشأة لغة بايثون</vt:lpstr>
      <vt:lpstr>مزايا لغة بايثون </vt:lpstr>
      <vt:lpstr>مزايا لغة بايثون </vt:lpstr>
      <vt:lpstr>مزايا لغة بايثون </vt:lpstr>
      <vt:lpstr>مزايا لغة بايثون 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نبذة عن لغة بايثون </dc:title>
  <dc:creator>Ahmad Alsaadi</dc:creator>
  <cp:lastModifiedBy>Ahmad Alsaadi</cp:lastModifiedBy>
  <cp:revision>24</cp:revision>
  <dcterms:created xsi:type="dcterms:W3CDTF">2019-05-10T23:53:59Z</dcterms:created>
  <dcterms:modified xsi:type="dcterms:W3CDTF">2019-05-14T15:28:39Z</dcterms:modified>
</cp:coreProperties>
</file>